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Playfair Display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Source Code Pro"/>
      <p:regular r:id="rId55"/>
      <p:bold r:id="rId56"/>
      <p:italic r:id="rId57"/>
      <p:boldItalic r:id="rId58"/>
    </p:embeddedFont>
    <p:embeddedFont>
      <p:font typeface="Oswa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layfairDisplay-bold.fntdata"/><Relationship Id="rId47" Type="http://schemas.openxmlformats.org/officeDocument/2006/relationships/font" Target="fonts/PlayfairDisplay-regular.fntdata"/><Relationship Id="rId49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swa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PlayfairDisplay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SourceCodePro-italic.fntdata"/><Relationship Id="rId12" Type="http://schemas.openxmlformats.org/officeDocument/2006/relationships/slide" Target="slides/slide7.xml"/><Relationship Id="rId56" Type="http://schemas.openxmlformats.org/officeDocument/2006/relationships/font" Target="fonts/SourceCodePro-bold.fntdata"/><Relationship Id="rId15" Type="http://schemas.openxmlformats.org/officeDocument/2006/relationships/slide" Target="slides/slide10.xml"/><Relationship Id="rId59" Type="http://schemas.openxmlformats.org/officeDocument/2006/relationships/font" Target="fonts/Oswald-regular.fntdata"/><Relationship Id="rId14" Type="http://schemas.openxmlformats.org/officeDocument/2006/relationships/slide" Target="slides/slide9.xml"/><Relationship Id="rId58" Type="http://schemas.openxmlformats.org/officeDocument/2006/relationships/font" Target="fonts/SourceCode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8534d2d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8534d2d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5f69a349_7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a5f69a349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5f69a349_7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5f69a349_7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5f69a34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5f69a34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5f69a349_7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5f69a349_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5f69a349_7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5f69a349_7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b4e6c49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b4e6c49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8534d2df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8534d2df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a5f69a349_7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a5f69a349_7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b4e6c499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b4e6c49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8534d2df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98534d2df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5cfdee1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5cfdee1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b4e6c49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b4e6c49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5f69a349_7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a5f69a349_7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8534d2dfd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8534d2dfd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8534d2dfd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8534d2dfd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b524956c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b524956c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a5f69a349_7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a5f69a349_7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b524956c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b524956c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ce1e31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ce1e31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98534d2dfd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98534d2dfd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b524956c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b524956c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5cfdee1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5cfdee1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98534d2dfd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98534d2dfd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b524956c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b524956c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98534d2df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98534d2df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b524956c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b524956c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98534d2df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98534d2df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b524956c6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b524956c6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5f69a349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5f69a349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8534d2df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8534d2d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b524956c6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b524956c6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524956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524956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524956c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524956c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b4e67b47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b4e67b47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4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5" Type="http://schemas.openxmlformats.org/officeDocument/2006/relationships/image" Target="../media/image30.png"/><Relationship Id="rId14" Type="http://schemas.openxmlformats.org/officeDocument/2006/relationships/image" Target="../media/image27.png"/><Relationship Id="rId17" Type="http://schemas.openxmlformats.org/officeDocument/2006/relationships/image" Target="../media/image34.png"/><Relationship Id="rId16" Type="http://schemas.openxmlformats.org/officeDocument/2006/relationships/image" Target="../media/image31.png"/><Relationship Id="rId5" Type="http://schemas.openxmlformats.org/officeDocument/2006/relationships/image" Target="../media/image8.png"/><Relationship Id="rId6" Type="http://schemas.openxmlformats.org/officeDocument/2006/relationships/image" Target="../media/image39.png"/><Relationship Id="rId7" Type="http://schemas.openxmlformats.org/officeDocument/2006/relationships/image" Target="../media/image13.png"/><Relationship Id="rId8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1.png"/><Relationship Id="rId13" Type="http://schemas.openxmlformats.org/officeDocument/2006/relationships/image" Target="../media/image44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5" Type="http://schemas.openxmlformats.org/officeDocument/2006/relationships/image" Target="../media/image53.png"/><Relationship Id="rId14" Type="http://schemas.openxmlformats.org/officeDocument/2006/relationships/image" Target="../media/image49.png"/><Relationship Id="rId17" Type="http://schemas.openxmlformats.org/officeDocument/2006/relationships/image" Target="../media/image46.png"/><Relationship Id="rId16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59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63.png"/><Relationship Id="rId13" Type="http://schemas.openxmlformats.org/officeDocument/2006/relationships/image" Target="../media/image69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image" Target="../media/image61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101.png"/><Relationship Id="rId13" Type="http://schemas.openxmlformats.org/officeDocument/2006/relationships/image" Target="../media/image86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7.png"/><Relationship Id="rId4" Type="http://schemas.openxmlformats.org/officeDocument/2006/relationships/image" Target="../media/image65.png"/><Relationship Id="rId9" Type="http://schemas.openxmlformats.org/officeDocument/2006/relationships/image" Target="../media/image77.png"/><Relationship Id="rId15" Type="http://schemas.openxmlformats.org/officeDocument/2006/relationships/image" Target="../media/image91.png"/><Relationship Id="rId14" Type="http://schemas.openxmlformats.org/officeDocument/2006/relationships/image" Target="../media/image83.png"/><Relationship Id="rId17" Type="http://schemas.openxmlformats.org/officeDocument/2006/relationships/image" Target="../media/image78.png"/><Relationship Id="rId16" Type="http://schemas.openxmlformats.org/officeDocument/2006/relationships/image" Target="../media/image85.png"/><Relationship Id="rId5" Type="http://schemas.openxmlformats.org/officeDocument/2006/relationships/image" Target="../media/image92.png"/><Relationship Id="rId6" Type="http://schemas.openxmlformats.org/officeDocument/2006/relationships/image" Target="../media/image73.png"/><Relationship Id="rId18" Type="http://schemas.openxmlformats.org/officeDocument/2006/relationships/image" Target="../media/image80.png"/><Relationship Id="rId7" Type="http://schemas.openxmlformats.org/officeDocument/2006/relationships/image" Target="../media/image75.png"/><Relationship Id="rId8" Type="http://schemas.openxmlformats.org/officeDocument/2006/relationships/image" Target="../media/image1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4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3" Type="http://schemas.openxmlformats.org/officeDocument/2006/relationships/image" Target="../media/image49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5" Type="http://schemas.openxmlformats.org/officeDocument/2006/relationships/image" Target="../media/image47.png"/><Relationship Id="rId14" Type="http://schemas.openxmlformats.org/officeDocument/2006/relationships/image" Target="../media/image53.png"/><Relationship Id="rId17" Type="http://schemas.openxmlformats.org/officeDocument/2006/relationships/image" Target="../media/image81.png"/><Relationship Id="rId16" Type="http://schemas.openxmlformats.org/officeDocument/2006/relationships/image" Target="../media/image46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3" Type="http://schemas.openxmlformats.org/officeDocument/2006/relationships/image" Target="../media/image49.pn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5" Type="http://schemas.openxmlformats.org/officeDocument/2006/relationships/image" Target="../media/image47.png"/><Relationship Id="rId14" Type="http://schemas.openxmlformats.org/officeDocument/2006/relationships/image" Target="../media/image53.png"/><Relationship Id="rId17" Type="http://schemas.openxmlformats.org/officeDocument/2006/relationships/image" Target="../media/image81.png"/><Relationship Id="rId16" Type="http://schemas.openxmlformats.org/officeDocument/2006/relationships/image" Target="../media/image46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3.png"/><Relationship Id="rId13" Type="http://schemas.openxmlformats.org/officeDocument/2006/relationships/image" Target="../media/image89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29.png"/><Relationship Id="rId15" Type="http://schemas.openxmlformats.org/officeDocument/2006/relationships/image" Target="../media/image13.png"/><Relationship Id="rId14" Type="http://schemas.openxmlformats.org/officeDocument/2006/relationships/image" Target="../media/image113.png"/><Relationship Id="rId16" Type="http://schemas.openxmlformats.org/officeDocument/2006/relationships/image" Target="../media/image88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28.png"/><Relationship Id="rId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3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3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9" Type="http://schemas.openxmlformats.org/officeDocument/2006/relationships/image" Target="../media/image29.png"/><Relationship Id="rId15" Type="http://schemas.openxmlformats.org/officeDocument/2006/relationships/image" Target="../media/image34.png"/><Relationship Id="rId14" Type="http://schemas.openxmlformats.org/officeDocument/2006/relationships/image" Target="../media/image31.png"/><Relationship Id="rId17" Type="http://schemas.openxmlformats.org/officeDocument/2006/relationships/image" Target="../media/image122.png"/><Relationship Id="rId16" Type="http://schemas.openxmlformats.org/officeDocument/2006/relationships/image" Target="../media/image96.png"/><Relationship Id="rId5" Type="http://schemas.openxmlformats.org/officeDocument/2006/relationships/image" Target="../media/image19.png"/><Relationship Id="rId19" Type="http://schemas.openxmlformats.org/officeDocument/2006/relationships/image" Target="../media/image103.png"/><Relationship Id="rId6" Type="http://schemas.openxmlformats.org/officeDocument/2006/relationships/image" Target="../media/image120.png"/><Relationship Id="rId18" Type="http://schemas.openxmlformats.org/officeDocument/2006/relationships/image" Target="../media/image113.png"/><Relationship Id="rId7" Type="http://schemas.openxmlformats.org/officeDocument/2006/relationships/image" Target="../media/image94.png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5.png"/><Relationship Id="rId4" Type="http://schemas.openxmlformats.org/officeDocument/2006/relationships/image" Target="../media/image10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7.png"/><Relationship Id="rId4" Type="http://schemas.openxmlformats.org/officeDocument/2006/relationships/image" Target="../media/image106.png"/><Relationship Id="rId5" Type="http://schemas.openxmlformats.org/officeDocument/2006/relationships/image" Target="../media/image1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8.png"/><Relationship Id="rId4" Type="http://schemas.openxmlformats.org/officeDocument/2006/relationships/image" Target="../media/image1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9.png"/><Relationship Id="rId4" Type="http://schemas.openxmlformats.org/officeDocument/2006/relationships/image" Target="../media/image108.png"/><Relationship Id="rId5" Type="http://schemas.openxmlformats.org/officeDocument/2006/relationships/image" Target="../media/image1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0.png"/><Relationship Id="rId4" Type="http://schemas.openxmlformats.org/officeDocument/2006/relationships/image" Target="../media/image1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4.png"/><Relationship Id="rId4" Type="http://schemas.openxmlformats.org/officeDocument/2006/relationships/image" Target="../media/image112.png"/><Relationship Id="rId5" Type="http://schemas.openxmlformats.org/officeDocument/2006/relationships/image" Target="../media/image1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9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png"/><Relationship Id="rId4" Type="http://schemas.openxmlformats.org/officeDocument/2006/relationships/image" Target="../media/image1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2.png"/><Relationship Id="rId10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ver_color.png"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Universe (of discourse)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228675"/>
            <a:ext cx="85206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at times discuss the subsets of a given “larger set” this set is referred as </a:t>
            </a:r>
            <a:r>
              <a:rPr b="1" lang="en"/>
              <a:t>The Universe of discourse</a:t>
            </a:r>
            <a:r>
              <a:rPr lang="en"/>
              <a:t>, If this set doesn’t already have a name we usually denote it as:</a:t>
            </a:r>
            <a:endParaRPr/>
          </a:p>
        </p:txBody>
      </p:sp>
      <p:pic>
        <p:nvPicPr>
          <p:cNvPr descr="U.png"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75" y="2462875"/>
            <a:ext cx="16954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Union: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228675"/>
            <a:ext cx="58407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Definition: </a:t>
            </a:r>
            <a:r>
              <a:rPr lang="en"/>
              <a:t>The </a:t>
            </a:r>
            <a:r>
              <a:rPr b="1" lang="en"/>
              <a:t>Union</a:t>
            </a:r>
            <a:r>
              <a:rPr lang="en"/>
              <a:t> of two sets A, B 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AunionB.png"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325" y="2038350"/>
            <a:ext cx="27051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 txBox="1"/>
          <p:nvPr/>
        </p:nvSpPr>
        <p:spPr>
          <a:xfrm>
            <a:off x="423750" y="3621200"/>
            <a:ext cx="8296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</a:t>
            </a:r>
            <a:r>
              <a:rPr lang="en" sz="1800"/>
              <a:t>t’s all the stuff in A or B….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 if it’s in A it’s in the union, also if it’s in B it must be in the union..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_9_10x8in_2-01.png"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3" y="0"/>
            <a:ext cx="64293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225" y="916925"/>
            <a:ext cx="831150" cy="76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226" name="Google Shape;2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725" y="1379213"/>
            <a:ext cx="592100" cy="492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227" name="Google Shape;2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6815" y="1872125"/>
            <a:ext cx="643035" cy="76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228" name="Google Shape;22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665" y="2579075"/>
            <a:ext cx="643035" cy="76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229" name="Google Shape;22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7700" y="1994350"/>
            <a:ext cx="716200" cy="63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230" name="Google Shape;23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012500" y="2579082"/>
            <a:ext cx="831150" cy="99971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6"/>
          <p:cNvSpPr/>
          <p:nvPr/>
        </p:nvSpPr>
        <p:spPr>
          <a:xfrm>
            <a:off x="1561266" y="837625"/>
            <a:ext cx="3163025" cy="2954100"/>
          </a:xfrm>
          <a:custGeom>
            <a:rect b="b" l="l" r="r" t="t"/>
            <a:pathLst>
              <a:path extrusionOk="0" h="118164" w="126521">
                <a:moveTo>
                  <a:pt x="39659" y="116469"/>
                </a:moveTo>
                <a:cubicBezTo>
                  <a:pt x="35471" y="118729"/>
                  <a:pt x="31815" y="118729"/>
                  <a:pt x="28092" y="116469"/>
                </a:cubicBezTo>
                <a:cubicBezTo>
                  <a:pt x="24369" y="114209"/>
                  <a:pt x="20447" y="106430"/>
                  <a:pt x="17322" y="102907"/>
                </a:cubicBezTo>
                <a:cubicBezTo>
                  <a:pt x="14198" y="99384"/>
                  <a:pt x="10675" y="99517"/>
                  <a:pt x="9345" y="95329"/>
                </a:cubicBezTo>
                <a:cubicBezTo>
                  <a:pt x="8016" y="91141"/>
                  <a:pt x="10874" y="83629"/>
                  <a:pt x="9345" y="77779"/>
                </a:cubicBezTo>
                <a:cubicBezTo>
                  <a:pt x="7816" y="71929"/>
                  <a:pt x="-1158" y="66544"/>
                  <a:pt x="171" y="60228"/>
                </a:cubicBezTo>
                <a:cubicBezTo>
                  <a:pt x="1501" y="53913"/>
                  <a:pt x="14530" y="46268"/>
                  <a:pt x="17322" y="39886"/>
                </a:cubicBezTo>
                <a:cubicBezTo>
                  <a:pt x="20114" y="33504"/>
                  <a:pt x="14530" y="25726"/>
                  <a:pt x="16923" y="21937"/>
                </a:cubicBezTo>
                <a:cubicBezTo>
                  <a:pt x="19316" y="18148"/>
                  <a:pt x="26629" y="19345"/>
                  <a:pt x="31681" y="17151"/>
                </a:cubicBezTo>
                <a:cubicBezTo>
                  <a:pt x="36733" y="14957"/>
                  <a:pt x="41586" y="11634"/>
                  <a:pt x="47237" y="8775"/>
                </a:cubicBezTo>
                <a:cubicBezTo>
                  <a:pt x="52888" y="5917"/>
                  <a:pt x="60267" y="0"/>
                  <a:pt x="65585" y="0"/>
                </a:cubicBezTo>
                <a:cubicBezTo>
                  <a:pt x="70903" y="0"/>
                  <a:pt x="74825" y="6847"/>
                  <a:pt x="79146" y="8775"/>
                </a:cubicBezTo>
                <a:cubicBezTo>
                  <a:pt x="83467" y="10703"/>
                  <a:pt x="86791" y="12830"/>
                  <a:pt x="91511" y="11567"/>
                </a:cubicBezTo>
                <a:cubicBezTo>
                  <a:pt x="96231" y="10304"/>
                  <a:pt x="101749" y="1728"/>
                  <a:pt x="107466" y="1196"/>
                </a:cubicBezTo>
                <a:cubicBezTo>
                  <a:pt x="113183" y="664"/>
                  <a:pt x="123687" y="4188"/>
                  <a:pt x="125814" y="8376"/>
                </a:cubicBezTo>
                <a:cubicBezTo>
                  <a:pt x="127941" y="12564"/>
                  <a:pt x="124352" y="22868"/>
                  <a:pt x="120230" y="26325"/>
                </a:cubicBezTo>
                <a:cubicBezTo>
                  <a:pt x="116108" y="29782"/>
                  <a:pt x="106535" y="29516"/>
                  <a:pt x="101084" y="29117"/>
                </a:cubicBezTo>
                <a:cubicBezTo>
                  <a:pt x="95633" y="28718"/>
                  <a:pt x="91911" y="22470"/>
                  <a:pt x="87523" y="23932"/>
                </a:cubicBezTo>
                <a:cubicBezTo>
                  <a:pt x="83136" y="25395"/>
                  <a:pt x="76953" y="32640"/>
                  <a:pt x="74759" y="37892"/>
                </a:cubicBezTo>
                <a:cubicBezTo>
                  <a:pt x="72565" y="43144"/>
                  <a:pt x="76620" y="49459"/>
                  <a:pt x="74360" y="55442"/>
                </a:cubicBezTo>
                <a:cubicBezTo>
                  <a:pt x="72100" y="61425"/>
                  <a:pt x="63590" y="68007"/>
                  <a:pt x="61197" y="73790"/>
                </a:cubicBezTo>
                <a:cubicBezTo>
                  <a:pt x="58804" y="79574"/>
                  <a:pt x="61331" y="85290"/>
                  <a:pt x="60001" y="90143"/>
                </a:cubicBezTo>
                <a:cubicBezTo>
                  <a:pt x="58672" y="94996"/>
                  <a:pt x="56610" y="98519"/>
                  <a:pt x="53220" y="102907"/>
                </a:cubicBezTo>
                <a:cubicBezTo>
                  <a:pt x="49830" y="107295"/>
                  <a:pt x="43847" y="114209"/>
                  <a:pt x="39659" y="116469"/>
                </a:cubicBezTo>
                <a:close/>
              </a:path>
            </a:pathLst>
          </a:cu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Google Shape;232;p36"/>
          <p:cNvSpPr/>
          <p:nvPr/>
        </p:nvSpPr>
        <p:spPr>
          <a:xfrm>
            <a:off x="4718449" y="980549"/>
            <a:ext cx="2776350" cy="2597925"/>
          </a:xfrm>
          <a:custGeom>
            <a:rect b="b" l="l" r="r" t="t"/>
            <a:pathLst>
              <a:path extrusionOk="0" h="103917" w="111054">
                <a:moveTo>
                  <a:pt x="7105" y="5850"/>
                </a:moveTo>
                <a:cubicBezTo>
                  <a:pt x="4512" y="9307"/>
                  <a:pt x="1255" y="16354"/>
                  <a:pt x="324" y="21406"/>
                </a:cubicBezTo>
                <a:cubicBezTo>
                  <a:pt x="-607" y="26458"/>
                  <a:pt x="723" y="30846"/>
                  <a:pt x="1521" y="36164"/>
                </a:cubicBezTo>
                <a:cubicBezTo>
                  <a:pt x="2319" y="41482"/>
                  <a:pt x="1189" y="49792"/>
                  <a:pt x="5111" y="53315"/>
                </a:cubicBezTo>
                <a:cubicBezTo>
                  <a:pt x="9033" y="56838"/>
                  <a:pt x="19204" y="57969"/>
                  <a:pt x="25054" y="57304"/>
                </a:cubicBezTo>
                <a:cubicBezTo>
                  <a:pt x="30904" y="56639"/>
                  <a:pt x="33231" y="49858"/>
                  <a:pt x="40211" y="49326"/>
                </a:cubicBezTo>
                <a:cubicBezTo>
                  <a:pt x="47191" y="48794"/>
                  <a:pt x="61351" y="50590"/>
                  <a:pt x="66935" y="54113"/>
                </a:cubicBezTo>
                <a:cubicBezTo>
                  <a:pt x="72519" y="57636"/>
                  <a:pt x="72453" y="64749"/>
                  <a:pt x="73716" y="70466"/>
                </a:cubicBezTo>
                <a:cubicBezTo>
                  <a:pt x="74979" y="76183"/>
                  <a:pt x="73981" y="83828"/>
                  <a:pt x="74513" y="88415"/>
                </a:cubicBezTo>
                <a:cubicBezTo>
                  <a:pt x="75045" y="93002"/>
                  <a:pt x="73583" y="95528"/>
                  <a:pt x="76907" y="97988"/>
                </a:cubicBezTo>
                <a:cubicBezTo>
                  <a:pt x="80231" y="100448"/>
                  <a:pt x="88939" y="105832"/>
                  <a:pt x="94457" y="103173"/>
                </a:cubicBezTo>
                <a:cubicBezTo>
                  <a:pt x="99975" y="100514"/>
                  <a:pt x="107686" y="89080"/>
                  <a:pt x="110013" y="82033"/>
                </a:cubicBezTo>
                <a:cubicBezTo>
                  <a:pt x="112340" y="74986"/>
                  <a:pt x="110013" y="66078"/>
                  <a:pt x="108417" y="60893"/>
                </a:cubicBezTo>
                <a:cubicBezTo>
                  <a:pt x="106822" y="55708"/>
                  <a:pt x="100839" y="55310"/>
                  <a:pt x="100440" y="50922"/>
                </a:cubicBezTo>
                <a:cubicBezTo>
                  <a:pt x="100041" y="46535"/>
                  <a:pt x="108750" y="38623"/>
                  <a:pt x="106024" y="34568"/>
                </a:cubicBezTo>
                <a:cubicBezTo>
                  <a:pt x="103298" y="30513"/>
                  <a:pt x="87543" y="30912"/>
                  <a:pt x="84086" y="26591"/>
                </a:cubicBezTo>
                <a:cubicBezTo>
                  <a:pt x="80629" y="22270"/>
                  <a:pt x="88939" y="13030"/>
                  <a:pt x="85283" y="8642"/>
                </a:cubicBezTo>
                <a:cubicBezTo>
                  <a:pt x="81627" y="4255"/>
                  <a:pt x="68531" y="133"/>
                  <a:pt x="62149" y="266"/>
                </a:cubicBezTo>
                <a:cubicBezTo>
                  <a:pt x="55767" y="399"/>
                  <a:pt x="51446" y="9307"/>
                  <a:pt x="46992" y="9440"/>
                </a:cubicBezTo>
                <a:cubicBezTo>
                  <a:pt x="42538" y="9573"/>
                  <a:pt x="40610" y="2526"/>
                  <a:pt x="35425" y="1063"/>
                </a:cubicBezTo>
                <a:cubicBezTo>
                  <a:pt x="30240" y="-399"/>
                  <a:pt x="20600" y="-133"/>
                  <a:pt x="15880" y="665"/>
                </a:cubicBezTo>
                <a:cubicBezTo>
                  <a:pt x="11160" y="1463"/>
                  <a:pt x="9698" y="2393"/>
                  <a:pt x="7105" y="5850"/>
                </a:cubicBezTo>
                <a:close/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write the sets?</a:t>
            </a:r>
            <a:endParaRPr/>
          </a:p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228675"/>
            <a:ext cx="85206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First, Andy’s set:</a:t>
            </a:r>
            <a:endParaRPr/>
          </a:p>
        </p:txBody>
      </p:sp>
      <p:pic>
        <p:nvPicPr>
          <p:cNvPr descr="Screen Shot 2016-01-28 at 9.09.56 PM.png"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78" y="2727517"/>
            <a:ext cx="516372" cy="384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5" y="2396498"/>
            <a:ext cx="820582" cy="104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0139" y="2161499"/>
            <a:ext cx="583436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242" name="Google Shape;24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5400" y="2113671"/>
            <a:ext cx="665050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43" name="Google Shape;24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8438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244" name="Google Shape;24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3300" y="2487068"/>
            <a:ext cx="755875" cy="74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245" name="Google Shape;24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9439" y="2360850"/>
            <a:ext cx="108711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246" name="Google Shape;24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28025" y="2432717"/>
            <a:ext cx="962175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47" name="Google Shape;24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6063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248" name="Google Shape;24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21149" y="2113670"/>
            <a:ext cx="1099825" cy="132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249" name="Google Shape;249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9050" y="2271456"/>
            <a:ext cx="962175" cy="1144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250" name="Google Shape;250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87425" y="2502001"/>
            <a:ext cx="898083" cy="7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51" name="Google Shape;25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0338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52" name="Google Shape;25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4151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53" name="Google Shape;25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6601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write the sets?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228675"/>
            <a:ext cx="85206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Now, Bob’s set:</a:t>
            </a:r>
            <a:endParaRPr/>
          </a:p>
        </p:txBody>
      </p:sp>
      <p:pic>
        <p:nvPicPr>
          <p:cNvPr descr="Screen Shot 2016-01-28 at 9.09.56 PM.png"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578" y="2727517"/>
            <a:ext cx="516372" cy="384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.png" id="261" name="Google Shape;261;p38"/>
          <p:cNvPicPr preferRelativeResize="0"/>
          <p:nvPr/>
        </p:nvPicPr>
        <p:blipFill rotWithShape="1">
          <a:blip r:embed="rId4">
            <a:alphaModFix/>
          </a:blip>
          <a:srcRect b="0" l="12127" r="12120" t="0"/>
          <a:stretch/>
        </p:blipFill>
        <p:spPr>
          <a:xfrm>
            <a:off x="278225" y="2396498"/>
            <a:ext cx="820581" cy="104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3939" y="2161499"/>
            <a:ext cx="583436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263" name="Google Shape;26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7800" y="2113671"/>
            <a:ext cx="665050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264" name="Google Shape;26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0450" y="2432717"/>
            <a:ext cx="962175" cy="856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265" name="Google Shape;26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3574" y="2113670"/>
            <a:ext cx="1099825" cy="132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266" name="Google Shape;26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7675" y="2271456"/>
            <a:ext cx="962175" cy="1144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67" name="Google Shape;267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2763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68" name="Google Shape;268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6576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69" name="Google Shape;26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39501" y="30037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270" name="Google Shape;270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07475" y="2342929"/>
            <a:ext cx="1099825" cy="94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71" name="Google Shape;271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41226" y="2933900"/>
            <a:ext cx="330812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272" name="Google Shape;272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93963" y="2335277"/>
            <a:ext cx="1099825" cy="955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1-28 at 9.10.20 PM.png"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339" y="2009099"/>
            <a:ext cx="583436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278" name="Google Shape;2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300" y="1955371"/>
            <a:ext cx="665050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736" y="2603739"/>
            <a:ext cx="418539" cy="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it:</a:t>
            </a:r>
            <a:endParaRPr/>
          </a:p>
        </p:txBody>
      </p:sp>
      <p:pic>
        <p:nvPicPr>
          <p:cNvPr descr="Screen Shot 2016-01-28 at 9.09.45 PM.png" id="281" name="Google Shape;28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00" y="2537239"/>
            <a:ext cx="996900" cy="34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282" name="Google Shape;2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850" y="1301009"/>
            <a:ext cx="418500" cy="267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850" y="4112634"/>
            <a:ext cx="418500" cy="267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284" name="Google Shape;28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450" y="1071004"/>
            <a:ext cx="665050" cy="727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.png" id="285" name="Google Shape;28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313" y="3786025"/>
            <a:ext cx="801325" cy="77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272" y="829690"/>
            <a:ext cx="528828" cy="1186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700" y="789125"/>
            <a:ext cx="602803" cy="1186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88" name="Google Shape;28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2880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289" name="Google Shape;289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79997" y="1105814"/>
            <a:ext cx="685127" cy="63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290" name="Google Shape;290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28516" y="998766"/>
            <a:ext cx="985359" cy="848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291" name="Google Shape;291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96788" y="1059718"/>
            <a:ext cx="872117" cy="726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92" name="Google Shape;292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3434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293" name="Google Shape;293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8238" y="789125"/>
            <a:ext cx="996884" cy="112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294" name="Google Shape;294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00570" y="922948"/>
            <a:ext cx="872117" cy="970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295" name="Google Shape;295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1755" y="1118480"/>
            <a:ext cx="814024" cy="634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96" name="Google Shape;29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8390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97" name="Google Shape;29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3272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298" name="Google Shape;29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1895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299" name="Google Shape;2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592" y="3625244"/>
            <a:ext cx="562445" cy="1285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300" name="Google Shape;3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613" y="3581275"/>
            <a:ext cx="641123" cy="1285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301" name="Google Shape;301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555" y="3874573"/>
            <a:ext cx="927558" cy="787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302" name="Google Shape;302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66752" y="3581275"/>
            <a:ext cx="1060255" cy="1216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303" name="Google Shape;303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27532" y="3726326"/>
            <a:ext cx="927557" cy="1051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04" name="Google Shape;30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7844" y="4399474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05" name="Google Shape;305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9784" y="4399474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06" name="Google Shape;30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4994" y="4399474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307" name="Google Shape;307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16871" y="3792031"/>
            <a:ext cx="1060255" cy="864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08" name="Google Shape;30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7027" y="4335307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309" name="Google Shape;309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57073" y="3784997"/>
            <a:ext cx="1060255" cy="87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1-28 at 9.10.20 PM.png"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339" y="2009099"/>
            <a:ext cx="583436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300" y="1955371"/>
            <a:ext cx="665050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316" name="Google Shape;3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736" y="2603739"/>
            <a:ext cx="418539" cy="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it:</a:t>
            </a:r>
            <a:endParaRPr/>
          </a:p>
        </p:txBody>
      </p:sp>
      <p:pic>
        <p:nvPicPr>
          <p:cNvPr descr="Screen Shot 2016-01-28 at 9.09.45 PM.png" id="318" name="Google Shape;31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400" y="2537239"/>
            <a:ext cx="996900" cy="34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850" y="1301009"/>
            <a:ext cx="418500" cy="267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320" name="Google Shape;3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850" y="4112634"/>
            <a:ext cx="418500" cy="267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321" name="Google Shape;32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450" y="1071004"/>
            <a:ext cx="665050" cy="727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.png" id="322" name="Google Shape;32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313" y="3786025"/>
            <a:ext cx="801325" cy="774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272" y="829690"/>
            <a:ext cx="528828" cy="1186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700" y="789125"/>
            <a:ext cx="602803" cy="1186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25" name="Google Shape;32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82880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326" name="Google Shape;32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79997" y="1105814"/>
            <a:ext cx="685127" cy="63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327" name="Google Shape;32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28516" y="998766"/>
            <a:ext cx="985359" cy="848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328" name="Google Shape;328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96788" y="1059718"/>
            <a:ext cx="872117" cy="726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29" name="Google Shape;32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3434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330" name="Google Shape;330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78238" y="789125"/>
            <a:ext cx="996884" cy="1121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331" name="Google Shape;331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00570" y="922948"/>
            <a:ext cx="872117" cy="970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332" name="Google Shape;332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41755" y="1118480"/>
            <a:ext cx="814024" cy="634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33" name="Google Shape;33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8390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34" name="Google Shape;33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3272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35" name="Google Shape;33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1895" y="15439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336" name="Google Shape;3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7592" y="3625244"/>
            <a:ext cx="562445" cy="1285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337" name="Google Shape;3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613" y="3581275"/>
            <a:ext cx="641123" cy="1285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338" name="Google Shape;338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16555" y="3874573"/>
            <a:ext cx="927558" cy="787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339" name="Google Shape;339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66752" y="3581275"/>
            <a:ext cx="1060255" cy="12160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340" name="Google Shape;340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27532" y="3726326"/>
            <a:ext cx="927557" cy="1051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41" name="Google Shape;34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7844" y="4399474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42" name="Google Shape;34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9784" y="4399474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43" name="Google Shape;34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4994" y="4399474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344" name="Google Shape;344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16871" y="3792031"/>
            <a:ext cx="1060255" cy="864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45" name="Google Shape;34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17027" y="4335307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346" name="Google Shape;346;p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57073" y="3784997"/>
            <a:ext cx="1060255" cy="878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347" name="Google Shape;347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66138" y="2471651"/>
            <a:ext cx="583425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48" name="Google Shape;34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6455" y="27932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349" name="Google Shape;349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17362" y="2335375"/>
            <a:ext cx="801300" cy="689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50" name="Google Shape;35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2805" y="27932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351" name="Google Shape;351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86452" y="2391475"/>
            <a:ext cx="761549" cy="63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52" name="Google Shape;3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1115" y="27932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353" name="Google Shape;353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5800" y="2103543"/>
            <a:ext cx="872100" cy="981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54" name="Google Shape;35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32022" y="27932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355" name="Google Shape;355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62102" y="2356103"/>
            <a:ext cx="685200" cy="762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356" name="Google Shape;356;p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23013" y="2487046"/>
            <a:ext cx="665050" cy="518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57" name="Google Shape;35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2223" y="2854082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358" name="Google Shape;358;p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079009" y="2299274"/>
            <a:ext cx="872100" cy="711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59" name="Google Shape;35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7002" y="2838382"/>
            <a:ext cx="318910" cy="39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360" name="Google Shape;36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9345" y="2853785"/>
            <a:ext cx="299848" cy="36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361" name="Google Shape;361;p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993925" y="2455897"/>
            <a:ext cx="685200" cy="56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intersection:</a:t>
            </a:r>
            <a:endParaRPr/>
          </a:p>
        </p:txBody>
      </p:sp>
      <p:sp>
        <p:nvSpPr>
          <p:cNvPr id="367" name="Google Shape;367;p41"/>
          <p:cNvSpPr txBox="1"/>
          <p:nvPr>
            <p:ph idx="1" type="body"/>
          </p:nvPr>
        </p:nvSpPr>
        <p:spPr>
          <a:xfrm>
            <a:off x="311700" y="1228675"/>
            <a:ext cx="8520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Definition: </a:t>
            </a:r>
            <a:r>
              <a:rPr lang="en"/>
              <a:t>The </a:t>
            </a:r>
            <a:r>
              <a:rPr b="1" lang="en"/>
              <a:t>intersection</a:t>
            </a:r>
            <a:r>
              <a:rPr lang="en"/>
              <a:t> of two sets, is the set of elements that they share...</a:t>
            </a:r>
            <a:endParaRPr/>
          </a:p>
        </p:txBody>
      </p:sp>
      <p:pic>
        <p:nvPicPr>
          <p:cNvPr descr="AintersectB.png"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113" y="2287825"/>
            <a:ext cx="27717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1"/>
          <p:cNvSpPr txBox="1"/>
          <p:nvPr/>
        </p:nvSpPr>
        <p:spPr>
          <a:xfrm>
            <a:off x="423750" y="3621200"/>
            <a:ext cx="82965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It’s all the stuff in A and B….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 if it’s in A it’s in the intersection only if it’s also in B...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1-28 at 9.06.59 PM.png"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1" y="2992550"/>
            <a:ext cx="8143964" cy="22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375" name="Google Shape;37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139" y="2009099"/>
            <a:ext cx="583436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6.33 PM.png" id="376" name="Google Shape;37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" y="544800"/>
            <a:ext cx="7823076" cy="126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377" name="Google Shape;37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2200" y="1961271"/>
            <a:ext cx="665050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378" name="Google Shape;37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675" y="2550375"/>
            <a:ext cx="513275" cy="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>
            <p:ph type="title"/>
          </p:nvPr>
        </p:nvSpPr>
        <p:spPr>
          <a:xfrm>
            <a:off x="159300" y="216425"/>
            <a:ext cx="23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it:</a:t>
            </a:r>
            <a:endParaRPr/>
          </a:p>
        </p:txBody>
      </p:sp>
      <p:pic>
        <p:nvPicPr>
          <p:cNvPr descr="Screen Shot 2016-01-28 at 10.04.15 PM.png" id="380" name="Google Shape;38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3926" y="2296476"/>
            <a:ext cx="1994249" cy="81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tle.png" id="381" name="Google Shape;381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41125" y="625575"/>
            <a:ext cx="1266950" cy="102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tle.png" id="382" name="Google Shape;3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9650" y="3930225"/>
            <a:ext cx="1266950" cy="102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nk.png" id="383" name="Google Shape;3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6450" y="394325"/>
            <a:ext cx="1575500" cy="14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ncy.png" id="384" name="Google Shape;384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45813" y="536592"/>
            <a:ext cx="1056775" cy="1435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nk.png" id="385" name="Google Shape;385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5825" y="3348950"/>
            <a:ext cx="1575500" cy="18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386" name="Google Shape;386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50834" y="3631826"/>
            <a:ext cx="982091" cy="1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1-28 at 9.06.59 PM.png"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1" y="2992550"/>
            <a:ext cx="8143964" cy="221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392" name="Google Shape;3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4139" y="2009099"/>
            <a:ext cx="583436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6.33 PM.png" id="393" name="Google Shape;3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" y="544800"/>
            <a:ext cx="7823076" cy="126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394" name="Google Shape;39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2200" y="1961271"/>
            <a:ext cx="665050" cy="139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395" name="Google Shape;39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6675" y="2550375"/>
            <a:ext cx="513275" cy="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3"/>
          <p:cNvSpPr txBox="1"/>
          <p:nvPr>
            <p:ph type="title"/>
          </p:nvPr>
        </p:nvSpPr>
        <p:spPr>
          <a:xfrm>
            <a:off x="159300" y="216425"/>
            <a:ext cx="23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it:</a:t>
            </a:r>
            <a:endParaRPr/>
          </a:p>
        </p:txBody>
      </p:sp>
      <p:pic>
        <p:nvPicPr>
          <p:cNvPr descr="Screen Shot 2016-01-28 at 9.13.46 PM.png" id="397" name="Google Shape;39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1988" y="2238488"/>
            <a:ext cx="734637" cy="909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50 PM.png" id="398" name="Google Shape;39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4625" y="2253850"/>
            <a:ext cx="734625" cy="929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10.04.15 PM.png" id="399" name="Google Shape;399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3926" y="2296476"/>
            <a:ext cx="1994249" cy="81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tle.png" id="400" name="Google Shape;400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86750" y="2172050"/>
            <a:ext cx="1266962" cy="97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tle.png" id="401" name="Google Shape;401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41125" y="625575"/>
            <a:ext cx="1266950" cy="102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rtle.png" id="402" name="Google Shape;402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29650" y="3930225"/>
            <a:ext cx="1266950" cy="102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nk.png" id="403" name="Google Shape;403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86450" y="394325"/>
            <a:ext cx="1575500" cy="14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ncy.png" id="404" name="Google Shape;404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45813" y="536592"/>
            <a:ext cx="1056775" cy="1435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nk.png" id="405" name="Google Shape;405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45825" y="3348950"/>
            <a:ext cx="1575500" cy="18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406" name="Google Shape;406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50834" y="3631826"/>
            <a:ext cx="982091" cy="1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really… what is a set? </a:t>
            </a:r>
            <a:endParaRPr/>
          </a:p>
        </p:txBody>
      </p:sp>
      <p:pic>
        <p:nvPicPr>
          <p:cNvPr descr="santabag.png"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02" y="1174575"/>
            <a:ext cx="6727475" cy="39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228675"/>
            <a:ext cx="8520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set</a:t>
            </a:r>
            <a:r>
              <a:rPr lang="en"/>
              <a:t> is a </a:t>
            </a:r>
            <a:r>
              <a:rPr i="1" lang="en"/>
              <a:t>magic bag</a:t>
            </a:r>
            <a:r>
              <a:rPr lang="en"/>
              <a:t> that can contain anything or nothing...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type="title"/>
          </p:nvPr>
        </p:nvSpPr>
        <p:spPr>
          <a:xfrm>
            <a:off x="311700" y="445025"/>
            <a:ext cx="21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Try!:</a:t>
            </a:r>
            <a:endParaRPr/>
          </a:p>
        </p:txBody>
      </p:sp>
      <p:pic>
        <p:nvPicPr>
          <p:cNvPr descr="Screen Shot 2016-01-28 at 8.28.36 PM.png" id="412" name="Google Shape;4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6978"/>
            <a:ext cx="9144000" cy="2586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13" name="Google Shape;4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993" y="2332893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3.06 PM.png" id="414" name="Google Shape;4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1736" y="1954500"/>
            <a:ext cx="62067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41.19 PM.png" id="415" name="Google Shape;41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4448" y="3008500"/>
            <a:ext cx="40440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8.44 PM.png" id="416" name="Google Shape;41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500" y="2550506"/>
            <a:ext cx="447825" cy="510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17" name="Google Shape;4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7018" y="2332893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4.23 PM.png" id="418" name="Google Shape;41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9225" y="1738375"/>
            <a:ext cx="513450" cy="81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1.04 PM.png" id="419" name="Google Shape;41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2038" y="2575378"/>
            <a:ext cx="447825" cy="44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20" name="Google Shape;4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7018" y="2866293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41.19 PM.png" id="421" name="Google Shape;42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8248" y="3008500"/>
            <a:ext cx="40440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6.11 PM.png" id="422" name="Google Shape;42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07724" y="2565675"/>
            <a:ext cx="545328" cy="469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23" name="Google Shape;4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993" y="2836868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6.11 PM.png" id="424" name="Google Shape;42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3374" y="2565675"/>
            <a:ext cx="545328" cy="469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25" name="Google Shape;4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593" y="3370268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26" name="Google Shape;4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193" y="3370268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27" name="Google Shape;4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193" y="3903668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28" name="Google Shape;4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193" y="3827468"/>
            <a:ext cx="151525" cy="19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1.20 PM.png" id="429" name="Google Shape;429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09250" y="3568438"/>
            <a:ext cx="447825" cy="454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31.13 PM.png" id="430" name="Google Shape;430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52400" y="3067883"/>
            <a:ext cx="447825" cy="4539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44.49 PM.png" id="431" name="Google Shape;431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94972" y="3463973"/>
            <a:ext cx="447825" cy="552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46.03 PM.png" id="432" name="Google Shape;432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52675" y="3002125"/>
            <a:ext cx="404400" cy="585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48.11 PM.png" id="433" name="Google Shape;433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42000" y="3568428"/>
            <a:ext cx="404400" cy="499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48.58 PM.png" id="434" name="Google Shape;434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42219" y="3542050"/>
            <a:ext cx="307494" cy="5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s.png" id="435" name="Google Shape;435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99400" y="2025403"/>
            <a:ext cx="404400" cy="430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ger.png" id="436" name="Google Shape;436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38525" y="1820899"/>
            <a:ext cx="447825" cy="64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Complements (everything not in!)</a:t>
            </a:r>
            <a:endParaRPr/>
          </a:p>
        </p:txBody>
      </p:sp>
      <p:sp>
        <p:nvSpPr>
          <p:cNvPr id="442" name="Google Shape;442;p45"/>
          <p:cNvSpPr txBox="1"/>
          <p:nvPr>
            <p:ph idx="1" type="body"/>
          </p:nvPr>
        </p:nvSpPr>
        <p:spPr>
          <a:xfrm>
            <a:off x="311700" y="1228675"/>
            <a:ext cx="85206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Definition:</a:t>
            </a:r>
            <a:r>
              <a:rPr lang="en"/>
              <a:t> The </a:t>
            </a:r>
            <a:r>
              <a:rPr b="1" lang="en"/>
              <a:t>complement </a:t>
            </a:r>
            <a:r>
              <a:rPr lang="en"/>
              <a:t>of a set is the set of everything that’s in the universe but </a:t>
            </a:r>
            <a:r>
              <a:rPr b="1" lang="en"/>
              <a:t>NOT</a:t>
            </a:r>
            <a:r>
              <a:rPr lang="en"/>
              <a:t> the original set</a:t>
            </a:r>
            <a:endParaRPr/>
          </a:p>
        </p:txBody>
      </p:sp>
      <p:pic>
        <p:nvPicPr>
          <p:cNvPr descr="Acomplement.png"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013" y="2584800"/>
            <a:ext cx="11620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 txBox="1"/>
          <p:nvPr>
            <p:ph type="title"/>
          </p:nvPr>
        </p:nvSpPr>
        <p:spPr>
          <a:xfrm>
            <a:off x="311700" y="292850"/>
            <a:ext cx="1518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descr="Screen Shot 2016-01-28 at 9.09.56 PM.png" id="449" name="Google Shape;4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38" y="2427306"/>
            <a:ext cx="447813" cy="277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450" name="Google Shape;4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75" y="2188441"/>
            <a:ext cx="711633" cy="755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451" name="Google Shape;45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977" y="2061348"/>
            <a:ext cx="505973" cy="1009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452" name="Google Shape;4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401" y="1984350"/>
            <a:ext cx="576751" cy="100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53" name="Google Shape;45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022" y="2626601"/>
            <a:ext cx="286890" cy="312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454" name="Google Shape;45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9195" y="2253796"/>
            <a:ext cx="655517" cy="539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455" name="Google Shape;455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1042" y="2162717"/>
            <a:ext cx="942774" cy="72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456" name="Google Shape;456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43146" y="2214576"/>
            <a:ext cx="834427" cy="617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57" name="Google Shape;45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3394" y="2626601"/>
            <a:ext cx="286890" cy="312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458" name="Google Shape;458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7859" y="1984350"/>
            <a:ext cx="953801" cy="954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59" name="Google Shape;45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970" y="2626601"/>
            <a:ext cx="286890" cy="312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.png" id="460" name="Google Shape;46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8875" y="1139745"/>
            <a:ext cx="655500" cy="736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461" name="Google Shape;4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88" y="1323281"/>
            <a:ext cx="447813" cy="277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462" name="Google Shape;4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568" y="847580"/>
            <a:ext cx="535707" cy="115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463" name="Google Shape;46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550" y="803239"/>
            <a:ext cx="610644" cy="115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464" name="Google Shape;46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2678" y="1229308"/>
            <a:ext cx="535696" cy="445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65" name="Google Shape;46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247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466" name="Google Shape;46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2446" y="1116844"/>
            <a:ext cx="735747" cy="569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67" name="Google Shape;46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6906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468" name="Google Shape;46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2257" y="1163142"/>
            <a:ext cx="699248" cy="523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69" name="Google Shape;46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091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470" name="Google Shape;470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05577" y="925521"/>
            <a:ext cx="800756" cy="810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71" name="Google Shape;47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1387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472" name="Google Shape;472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74464" y="1133950"/>
            <a:ext cx="629145" cy="62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473" name="Google Shape;473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73127" y="1242013"/>
            <a:ext cx="610644" cy="427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74" name="Google Shape;4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4135" y="1544916"/>
            <a:ext cx="292820" cy="328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475" name="Google Shape;475;p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9096" y="1087052"/>
            <a:ext cx="800756" cy="586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76" name="Google Shape;47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622" y="1531959"/>
            <a:ext cx="292820" cy="328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77" name="Google Shape;47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1029" y="1544671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478" name="Google Shape;478;p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99164" y="1216307"/>
            <a:ext cx="629145" cy="46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omplement.png" id="479" name="Google Shape;479;p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7299" y="3442050"/>
            <a:ext cx="1098662" cy="95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480" name="Google Shape;4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88" y="3826156"/>
            <a:ext cx="447813" cy="277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481" name="Google Shape;48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551" y="3460200"/>
            <a:ext cx="576751" cy="100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482" name="Google Shape;48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293" y="3422480"/>
            <a:ext cx="535707" cy="1154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/>
          <p:nvPr>
            <p:ph type="title"/>
          </p:nvPr>
        </p:nvSpPr>
        <p:spPr>
          <a:xfrm>
            <a:off x="311700" y="292850"/>
            <a:ext cx="1518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descr="Screen Shot 2016-01-28 at 9.09.56 PM.png" id="488" name="Google Shape;4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38" y="2427306"/>
            <a:ext cx="447813" cy="277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489" name="Google Shape;4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75" y="2188441"/>
            <a:ext cx="711633" cy="755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490" name="Google Shape;4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977" y="2061348"/>
            <a:ext cx="505973" cy="1009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491" name="Google Shape;49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401" y="1984350"/>
            <a:ext cx="576751" cy="100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92" name="Google Shape;49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6022" y="2626601"/>
            <a:ext cx="286890" cy="312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493" name="Google Shape;49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9195" y="2253796"/>
            <a:ext cx="655517" cy="539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494" name="Google Shape;49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1042" y="2162717"/>
            <a:ext cx="942774" cy="72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495" name="Google Shape;49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43146" y="2214576"/>
            <a:ext cx="834427" cy="617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96" name="Google Shape;49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3394" y="2626601"/>
            <a:ext cx="286890" cy="312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497" name="Google Shape;497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7859" y="1984350"/>
            <a:ext cx="953801" cy="954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498" name="Google Shape;49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970" y="2626601"/>
            <a:ext cx="286890" cy="3121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.png" id="499" name="Google Shape;499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8875" y="1139745"/>
            <a:ext cx="655500" cy="736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88" y="1323281"/>
            <a:ext cx="447813" cy="277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501" name="Google Shape;50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5568" y="847580"/>
            <a:ext cx="535707" cy="115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502" name="Google Shape;50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550" y="803239"/>
            <a:ext cx="610644" cy="115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503" name="Google Shape;50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2678" y="1229308"/>
            <a:ext cx="535696" cy="445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04" name="Google Shape;50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1247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505" name="Google Shape;50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2446" y="1116844"/>
            <a:ext cx="735747" cy="569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06" name="Google Shape;50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6906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507" name="Google Shape;507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2257" y="1163142"/>
            <a:ext cx="699248" cy="523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08" name="Google Shape;50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091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509" name="Google Shape;509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05577" y="925521"/>
            <a:ext cx="800756" cy="810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10" name="Google Shape;51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1387" y="1494742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511" name="Google Shape;511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74464" y="1133950"/>
            <a:ext cx="629145" cy="62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512" name="Google Shape;512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73127" y="1242013"/>
            <a:ext cx="610644" cy="427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13" name="Google Shape;51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4135" y="1544916"/>
            <a:ext cx="292820" cy="328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514" name="Google Shape;514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59096" y="1087052"/>
            <a:ext cx="800756" cy="586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15" name="Google Shape;51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0622" y="1531959"/>
            <a:ext cx="292820" cy="328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16" name="Google Shape;51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1029" y="1544671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517" name="Google Shape;517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99164" y="1216307"/>
            <a:ext cx="629145" cy="46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omplement.png" id="518" name="Google Shape;518;p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77299" y="3442050"/>
            <a:ext cx="1098662" cy="95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88" y="3826156"/>
            <a:ext cx="447813" cy="277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520" name="Google Shape;52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5551" y="3460200"/>
            <a:ext cx="576751" cy="1009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521" name="Google Shape;5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293" y="3422480"/>
            <a:ext cx="535707" cy="1154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522" name="Google Shape;522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09189" y="3708850"/>
            <a:ext cx="629145" cy="6292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523" name="Google Shape;523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7852" y="3816913"/>
            <a:ext cx="610644" cy="427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24" name="Google Shape;52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8860" y="4119816"/>
            <a:ext cx="292820" cy="328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525" name="Google Shape;525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93821" y="3661952"/>
            <a:ext cx="800756" cy="586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26" name="Google Shape;52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5347" y="4106859"/>
            <a:ext cx="292820" cy="328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27" name="Google Shape;52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5754" y="4119571"/>
            <a:ext cx="275318" cy="302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528" name="Google Shape;528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33889" y="3791207"/>
            <a:ext cx="629145" cy="4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Try!:</a:t>
            </a:r>
            <a:endParaRPr/>
          </a:p>
        </p:txBody>
      </p:sp>
      <p:sp>
        <p:nvSpPr>
          <p:cNvPr id="534" name="Google Shape;534;p48"/>
          <p:cNvSpPr txBox="1"/>
          <p:nvPr>
            <p:ph idx="1" type="body"/>
          </p:nvPr>
        </p:nvSpPr>
        <p:spPr>
          <a:xfrm>
            <a:off x="311700" y="1163975"/>
            <a:ext cx="73365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Given the universe above, find the complement of the following sets:</a:t>
            </a:r>
            <a:endParaRPr/>
          </a:p>
        </p:txBody>
      </p:sp>
      <p:pic>
        <p:nvPicPr>
          <p:cNvPr descr="U.png" id="535" name="Google Shape;5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75" y="541646"/>
            <a:ext cx="503439" cy="531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536" name="Google Shape;5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909" y="674115"/>
            <a:ext cx="343930" cy="200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537" name="Google Shape;5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765" y="330775"/>
            <a:ext cx="411435" cy="833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538" name="Google Shape;53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930" y="298772"/>
            <a:ext cx="468988" cy="833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539" name="Google Shape;53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8892" y="606289"/>
            <a:ext cx="411426" cy="3216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40" name="Google Shape;54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8763" y="797868"/>
            <a:ext cx="211450" cy="218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541" name="Google Shape;541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8649" y="525118"/>
            <a:ext cx="565070" cy="410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42" name="Google Shape;54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4329" y="797868"/>
            <a:ext cx="211450" cy="218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43" name="Google Shape;54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1914" y="797868"/>
            <a:ext cx="211450" cy="218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544" name="Google Shape;54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7411" y="387029"/>
            <a:ext cx="614998" cy="5846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45" name="Google Shape;54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1966" y="797868"/>
            <a:ext cx="211450" cy="218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546" name="Google Shape;54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4736" y="537464"/>
            <a:ext cx="483197" cy="454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47" name="Google Shape;54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830" y="834081"/>
            <a:ext cx="224892" cy="23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548" name="Google Shape;548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4965" y="503615"/>
            <a:ext cx="614998" cy="423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49" name="Google Shape;54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5508" y="824729"/>
            <a:ext cx="224892" cy="236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50" name="Google Shape;55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5387" y="833904"/>
            <a:ext cx="211450" cy="21854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8"/>
          <p:cNvSpPr txBox="1"/>
          <p:nvPr/>
        </p:nvSpPr>
        <p:spPr>
          <a:xfrm>
            <a:off x="4866175" y="398875"/>
            <a:ext cx="48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7</a:t>
            </a:r>
            <a:endParaRPr sz="3600"/>
          </a:p>
        </p:txBody>
      </p:sp>
      <p:pic>
        <p:nvPicPr>
          <p:cNvPr descr="naturals.png" id="552" name="Google Shape;552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39862" y="564142"/>
            <a:ext cx="343950" cy="366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bFront2_color.png" id="553" name="Google Shape;553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96600" y="377019"/>
            <a:ext cx="411424" cy="676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554" name="Google Shape;5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665" y="1949044"/>
            <a:ext cx="398477" cy="212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555" name="Google Shape;555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5425" y="1765850"/>
            <a:ext cx="633231" cy="579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556" name="Google Shape;55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196" y="1668378"/>
            <a:ext cx="450229" cy="7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557" name="Google Shape;55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2076" y="1609325"/>
            <a:ext cx="513209" cy="7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58" name="Google Shape;55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9575" y="2101891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559" name="Google Shape;55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6298" y="1815973"/>
            <a:ext cx="583297" cy="413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560" name="Google Shape;560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98702" y="1746121"/>
            <a:ext cx="838907" cy="553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61" name="Google Shape;56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234" y="2101891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562" name="Google Shape;562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28915" y="1609325"/>
            <a:ext cx="848718" cy="732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63" name="Google Shape;56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3633" y="2101891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s.png" id="564" name="Google Shape;564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27360" y="1756212"/>
            <a:ext cx="411425" cy="438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565" name="Google Shape;5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390" y="3145169"/>
            <a:ext cx="398477" cy="212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566" name="Google Shape;566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12150" y="2961975"/>
            <a:ext cx="633231" cy="579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567" name="Google Shape;5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1521" y="2864503"/>
            <a:ext cx="450229" cy="7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568" name="Google Shape;56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8801" y="2805450"/>
            <a:ext cx="513209" cy="7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69" name="Google Shape;56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6300" y="3298016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70" name="Google Shape;57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5359" y="3298016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71" name="Google Shape;57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0358" y="3298016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s.png" id="572" name="Google Shape;572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12448" y="2973362"/>
            <a:ext cx="411425" cy="438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573" name="Google Shape;57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915" y="4240194"/>
            <a:ext cx="398477" cy="212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png" id="574" name="Google Shape;574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2675" y="4057000"/>
            <a:ext cx="633231" cy="579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20 PM.png" id="575" name="Google Shape;57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4446" y="3959528"/>
            <a:ext cx="450229" cy="7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0.02 PM.png" id="576" name="Google Shape;57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326" y="3900475"/>
            <a:ext cx="513209" cy="774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77" name="Google Shape;57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6825" y="4393041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78" name="Google Shape;57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4484" y="4393041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579" name="Google Shape;579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0883" y="4393041"/>
            <a:ext cx="255282" cy="23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28 at 1.19.23 PM.png" id="580" name="Google Shape;580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0375" y="1910265"/>
            <a:ext cx="411425" cy="37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28 at 1.19.23 PM.png" id="581" name="Google Shape;581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4000" y="3145165"/>
            <a:ext cx="411425" cy="37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28 at 1.19.23 PM.png" id="582" name="Google Shape;582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4000" y="4157790"/>
            <a:ext cx="411425" cy="37760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8"/>
          <p:cNvSpPr txBox="1"/>
          <p:nvPr/>
        </p:nvSpPr>
        <p:spPr>
          <a:xfrm>
            <a:off x="2573013" y="2843375"/>
            <a:ext cx="483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7</a:t>
            </a:r>
            <a:endParaRPr sz="3600"/>
          </a:p>
        </p:txBody>
      </p:sp>
      <p:pic>
        <p:nvPicPr>
          <p:cNvPr descr="car.png" id="584" name="Google Shape;584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60452" y="4134840"/>
            <a:ext cx="614998" cy="4235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bFront2_color.png" id="585" name="Google Shape;585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47563" y="3858694"/>
            <a:ext cx="411424" cy="676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586" name="Google Shape;58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9863" y="3959527"/>
            <a:ext cx="583300" cy="548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587" name="Google Shape;58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79748" y="3967852"/>
            <a:ext cx="731118" cy="53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588" name="Google Shape;588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2961" y="2933027"/>
            <a:ext cx="565075" cy="5311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589" name="Google Shape;589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5026" y="2967175"/>
            <a:ext cx="659516" cy="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9"/>
          <p:cNvSpPr txBox="1"/>
          <p:nvPr>
            <p:ph type="title"/>
          </p:nvPr>
        </p:nvSpPr>
        <p:spPr>
          <a:xfrm>
            <a:off x="311700" y="153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</a:t>
            </a:r>
            <a:endParaRPr/>
          </a:p>
        </p:txBody>
      </p:sp>
      <p:pic>
        <p:nvPicPr>
          <p:cNvPr descr="Screen Shot 2016-02-01 at 11.20.29 PM.png" id="595" name="Google Shape;5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620" y="1322800"/>
            <a:ext cx="741750" cy="7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9"/>
          <p:cNvSpPr/>
          <p:nvPr/>
        </p:nvSpPr>
        <p:spPr>
          <a:xfrm>
            <a:off x="2017525" y="1322800"/>
            <a:ext cx="3054300" cy="3100500"/>
          </a:xfrm>
          <a:prstGeom prst="ellipse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2-01 at 11.20.41 PM.png" id="597" name="Google Shape;597;p49"/>
          <p:cNvPicPr preferRelativeResize="0"/>
          <p:nvPr/>
        </p:nvPicPr>
        <p:blipFill rotWithShape="1">
          <a:blip r:embed="rId4">
            <a:alphaModFix/>
          </a:blip>
          <a:srcRect b="0" l="5547" r="5556" t="0"/>
          <a:stretch/>
        </p:blipFill>
        <p:spPr>
          <a:xfrm>
            <a:off x="6533420" y="1322800"/>
            <a:ext cx="741750" cy="7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9"/>
          <p:cNvSpPr/>
          <p:nvPr/>
        </p:nvSpPr>
        <p:spPr>
          <a:xfrm>
            <a:off x="3846325" y="1322800"/>
            <a:ext cx="3054300" cy="3100500"/>
          </a:xfrm>
          <a:prstGeom prst="ellipse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9"/>
          <p:cNvSpPr/>
          <p:nvPr/>
        </p:nvSpPr>
        <p:spPr>
          <a:xfrm>
            <a:off x="1354050" y="1017650"/>
            <a:ext cx="6435900" cy="37638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.png" id="600" name="Google Shape;60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400" y="1016075"/>
            <a:ext cx="817500" cy="9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"/>
          <p:cNvSpPr txBox="1"/>
          <p:nvPr>
            <p:ph type="title"/>
          </p:nvPr>
        </p:nvSpPr>
        <p:spPr>
          <a:xfrm>
            <a:off x="311700" y="153250"/>
            <a:ext cx="65091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(Bob and Andy) </a:t>
            </a:r>
            <a:endParaRPr/>
          </a:p>
        </p:txBody>
      </p:sp>
      <p:pic>
        <p:nvPicPr>
          <p:cNvPr descr="Screen Shot 2016-02-01 at 11.20.29 PM.png" id="606" name="Google Shape;6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620" y="1322800"/>
            <a:ext cx="741750" cy="72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01 at 11.20.41 PM.png" id="607" name="Google Shape;607;p50"/>
          <p:cNvPicPr preferRelativeResize="0"/>
          <p:nvPr/>
        </p:nvPicPr>
        <p:blipFill rotWithShape="1">
          <a:blip r:embed="rId4">
            <a:alphaModFix/>
          </a:blip>
          <a:srcRect b="0" l="5547" r="5556" t="0"/>
          <a:stretch/>
        </p:blipFill>
        <p:spPr>
          <a:xfrm>
            <a:off x="6533420" y="1322800"/>
            <a:ext cx="741750" cy="7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0"/>
          <p:cNvSpPr/>
          <p:nvPr/>
        </p:nvSpPr>
        <p:spPr>
          <a:xfrm>
            <a:off x="1047025" y="1045125"/>
            <a:ext cx="6742800" cy="37638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.png" id="609" name="Google Shape;60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4400" y="1016075"/>
            <a:ext cx="817500" cy="91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yBox_color.png" id="610" name="Google Shape;61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4408" y="993700"/>
            <a:ext cx="1163667" cy="109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NK_color.png" id="611" name="Google Shape;61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5070" y="1394976"/>
            <a:ext cx="741750" cy="580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angleBlock.png" id="612" name="Google Shape;61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3050" y="2432718"/>
            <a:ext cx="755875" cy="74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613" name="Google Shape;61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3600" y="1680630"/>
            <a:ext cx="817500" cy="752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lock.png" id="614" name="Google Shape;61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39768" y="1766472"/>
            <a:ext cx="652257" cy="58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.png" id="615" name="Google Shape;61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85588" y="2346871"/>
            <a:ext cx="652250" cy="7845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af.png" id="616" name="Google Shape;61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85600" y="3159097"/>
            <a:ext cx="606425" cy="721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anut.png" id="617" name="Google Shape;61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63476" y="3250982"/>
            <a:ext cx="755875" cy="629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.png" id="618" name="Google Shape;61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93875" y="1766478"/>
            <a:ext cx="8175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shell.png" id="619" name="Google Shape;61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24096" y="2943267"/>
            <a:ext cx="755875" cy="65675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0"/>
          <p:cNvSpPr/>
          <p:nvPr/>
        </p:nvSpPr>
        <p:spPr>
          <a:xfrm>
            <a:off x="2017525" y="1322800"/>
            <a:ext cx="3054300" cy="3100500"/>
          </a:xfrm>
          <a:prstGeom prst="ellipse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layTeam_color.png" id="621" name="Google Shape;621;p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09625" y="1394978"/>
            <a:ext cx="741750" cy="580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y_color.png" id="622" name="Google Shape;622;p5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54500" y="3749921"/>
            <a:ext cx="817499" cy="92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bFront2_color.png" id="623" name="Google Shape;623;p5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58534" y="3677436"/>
            <a:ext cx="606425" cy="997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ex1.png" id="624" name="Google Shape;624;p5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049303" y="2405587"/>
            <a:ext cx="652250" cy="867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maBear_color.png" id="625" name="Google Shape;625;p5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62599" y="2354163"/>
            <a:ext cx="741752" cy="76995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0"/>
          <p:cNvSpPr/>
          <p:nvPr/>
        </p:nvSpPr>
        <p:spPr>
          <a:xfrm>
            <a:off x="3820075" y="1289238"/>
            <a:ext cx="3054300" cy="3100500"/>
          </a:xfrm>
          <a:prstGeom prst="ellipse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1"/>
          <p:cNvSpPr txBox="1"/>
          <p:nvPr>
            <p:ph type="title"/>
          </p:nvPr>
        </p:nvSpPr>
        <p:spPr>
          <a:xfrm>
            <a:off x="311700" y="153250"/>
            <a:ext cx="5179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(Union) </a:t>
            </a:r>
            <a:endParaRPr/>
          </a:p>
        </p:txBody>
      </p:sp>
      <p:pic>
        <p:nvPicPr>
          <p:cNvPr descr="AunionB.png" id="632" name="Google Shape;6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600" y="94488"/>
            <a:ext cx="2329117" cy="91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ndia.png" id="633" name="Google Shape;6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936812"/>
            <a:ext cx="7182421" cy="382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/>
          <p:nvPr>
            <p:ph type="title"/>
          </p:nvPr>
        </p:nvSpPr>
        <p:spPr>
          <a:xfrm>
            <a:off x="311700" y="153250"/>
            <a:ext cx="5179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(Union) </a:t>
            </a:r>
            <a:endParaRPr/>
          </a:p>
        </p:txBody>
      </p:sp>
      <p:pic>
        <p:nvPicPr>
          <p:cNvPr descr="AunionB.png" id="639" name="Google Shape;6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600" y="94488"/>
            <a:ext cx="2329117" cy="91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ndia.png" id="640" name="Google Shape;6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936812"/>
            <a:ext cx="7182421" cy="3825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ndiaunion.png" id="641" name="Google Shape;64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936812"/>
            <a:ext cx="7182421" cy="382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ntersectB.png" id="646" name="Google Shape;6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543" y="153250"/>
            <a:ext cx="2428031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3"/>
          <p:cNvSpPr txBox="1"/>
          <p:nvPr>
            <p:ph type="title"/>
          </p:nvPr>
        </p:nvSpPr>
        <p:spPr>
          <a:xfrm>
            <a:off x="311700" y="153250"/>
            <a:ext cx="5589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(Intersection) </a:t>
            </a:r>
            <a:endParaRPr/>
          </a:p>
        </p:txBody>
      </p:sp>
      <p:pic>
        <p:nvPicPr>
          <p:cNvPr descr="venndia.png" id="648" name="Google Shape;6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954250"/>
            <a:ext cx="7292742" cy="3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set:</a:t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11700" y="1228675"/>
            <a:ext cx="46542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First, we can list the elements:</a:t>
            </a:r>
            <a:endParaRPr/>
          </a:p>
        </p:txBody>
      </p:sp>
      <p:pic>
        <p:nvPicPr>
          <p:cNvPr descr="leftset.png"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88" y="1884888"/>
            <a:ext cx="828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set.png"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2338" y="1972275"/>
            <a:ext cx="7905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21" name="Google Shape;1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396" y="307067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46 PM.png" id="122" name="Google Shape;1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6900" y="2145475"/>
            <a:ext cx="1140064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23" name="Google Shape;12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650" y="1643225"/>
            <a:ext cx="1511925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124" name="Google Shape;12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5324" y="1917526"/>
            <a:ext cx="1823725" cy="16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/>
          <p:nvPr/>
        </p:nvSpPr>
        <p:spPr>
          <a:xfrm rot="-5400000">
            <a:off x="1625349" y="3104750"/>
            <a:ext cx="957300" cy="2273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/>
          <p:nvPr/>
        </p:nvSpPr>
        <p:spPr>
          <a:xfrm flipH="1" rot="5400000">
            <a:off x="6284924" y="3104750"/>
            <a:ext cx="957300" cy="2273400"/>
          </a:xfrm>
          <a:prstGeom prst="bentArrow">
            <a:avLst>
              <a:gd fmla="val 25000" name="adj1"/>
              <a:gd fmla="val 24622" name="adj2"/>
              <a:gd fmla="val 27744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7"/>
          <p:cNvSpPr txBox="1"/>
          <p:nvPr/>
        </p:nvSpPr>
        <p:spPr>
          <a:xfrm>
            <a:off x="3321688" y="4148200"/>
            <a:ext cx="22242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Write these to mean it’s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 set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intersectB.png" id="653" name="Google Shape;6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543" y="153250"/>
            <a:ext cx="2428031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4"/>
          <p:cNvSpPr txBox="1"/>
          <p:nvPr>
            <p:ph type="title"/>
          </p:nvPr>
        </p:nvSpPr>
        <p:spPr>
          <a:xfrm>
            <a:off x="311700" y="153250"/>
            <a:ext cx="5589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(Intersection) </a:t>
            </a:r>
            <a:endParaRPr/>
          </a:p>
        </p:txBody>
      </p:sp>
      <p:pic>
        <p:nvPicPr>
          <p:cNvPr descr="venndia.png" id="655" name="Google Shape;6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954250"/>
            <a:ext cx="7292742" cy="388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ndiaintersection.png" id="656" name="Google Shape;65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954250"/>
            <a:ext cx="7292742" cy="3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omplement.png" id="661" name="Google Shape;6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875" y="99688"/>
            <a:ext cx="1045200" cy="9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5"/>
          <p:cNvSpPr txBox="1"/>
          <p:nvPr>
            <p:ph type="title"/>
          </p:nvPr>
        </p:nvSpPr>
        <p:spPr>
          <a:xfrm>
            <a:off x="124250" y="153263"/>
            <a:ext cx="5738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(Complement) </a:t>
            </a:r>
            <a:endParaRPr/>
          </a:p>
        </p:txBody>
      </p:sp>
      <p:pic>
        <p:nvPicPr>
          <p:cNvPr descr="vendiaA.png" id="663" name="Google Shape;66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030450"/>
            <a:ext cx="5407298" cy="3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omplement.png" id="668" name="Google Shape;6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875" y="99688"/>
            <a:ext cx="1045200" cy="9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56"/>
          <p:cNvSpPr txBox="1"/>
          <p:nvPr>
            <p:ph type="title"/>
          </p:nvPr>
        </p:nvSpPr>
        <p:spPr>
          <a:xfrm>
            <a:off x="124250" y="153263"/>
            <a:ext cx="57387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(Complement) </a:t>
            </a:r>
            <a:endParaRPr/>
          </a:p>
        </p:txBody>
      </p:sp>
      <p:pic>
        <p:nvPicPr>
          <p:cNvPr descr="vendiaA.png" id="670" name="Google Shape;6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030450"/>
            <a:ext cx="5407298" cy="388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diaAcomplement.png" id="671" name="Google Shape;67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1030450"/>
            <a:ext cx="5407298" cy="3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ompintersectB.png" id="676" name="Google Shape;6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999" y="103624"/>
            <a:ext cx="3018775" cy="9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7"/>
          <p:cNvSpPr txBox="1"/>
          <p:nvPr>
            <p:ph type="title"/>
          </p:nvPr>
        </p:nvSpPr>
        <p:spPr>
          <a:xfrm>
            <a:off x="311700" y="153250"/>
            <a:ext cx="52974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(All Together) </a:t>
            </a:r>
            <a:endParaRPr/>
          </a:p>
        </p:txBody>
      </p:sp>
      <p:pic>
        <p:nvPicPr>
          <p:cNvPr descr="venndia.png" id="678" name="Google Shape;6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030450"/>
            <a:ext cx="7292742" cy="3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ompintersectB.png" id="683" name="Google Shape;6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599" y="103624"/>
            <a:ext cx="3018775" cy="9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8"/>
          <p:cNvSpPr txBox="1"/>
          <p:nvPr>
            <p:ph type="title"/>
          </p:nvPr>
        </p:nvSpPr>
        <p:spPr>
          <a:xfrm>
            <a:off x="311700" y="1532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Venn Diagrams (All Together) </a:t>
            </a:r>
            <a:endParaRPr/>
          </a:p>
        </p:txBody>
      </p:sp>
      <p:pic>
        <p:nvPicPr>
          <p:cNvPr descr="venndia.png" id="685" name="Google Shape;6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030450"/>
            <a:ext cx="7292742" cy="388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ndiaAcompinterB.png" id="686" name="Google Shape;68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030450"/>
            <a:ext cx="7292742" cy="38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Try!:</a:t>
            </a:r>
            <a:endParaRPr/>
          </a:p>
        </p:txBody>
      </p:sp>
      <p:sp>
        <p:nvSpPr>
          <p:cNvPr id="692" name="Google Shape;692;p59"/>
          <p:cNvSpPr txBox="1"/>
          <p:nvPr>
            <p:ph idx="1" type="body"/>
          </p:nvPr>
        </p:nvSpPr>
        <p:spPr>
          <a:xfrm>
            <a:off x="311700" y="1234075"/>
            <a:ext cx="85206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Shade in the indicated sets in a Venn Diagram for the following:</a:t>
            </a:r>
            <a:endParaRPr/>
          </a:p>
        </p:txBody>
      </p:sp>
      <p:pic>
        <p:nvPicPr>
          <p:cNvPr descr="Screen Shot 2016-12-28 at 1.19.23 PM.png" id="693" name="Google Shape;6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75" y="1961315"/>
            <a:ext cx="411425" cy="37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work.png" id="694" name="Google Shape;6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00" y="1744975"/>
            <a:ext cx="3094225" cy="3248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28 at 1.19.23 PM.png" id="695" name="Google Shape;6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75" y="2721990"/>
            <a:ext cx="411425" cy="37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28 at 1.19.23 PM.png" id="696" name="Google Shape;6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325" y="3592340"/>
            <a:ext cx="411425" cy="37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28 at 1.19.23 PM.png" id="697" name="Google Shape;6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325" y="4392890"/>
            <a:ext cx="411425" cy="377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292850"/>
            <a:ext cx="8349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set: (no repetition) </a:t>
            </a:r>
            <a:endParaRPr/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11700" y="1228675"/>
            <a:ext cx="54321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don’t stutter when we write a set!</a:t>
            </a:r>
            <a:endParaRPr/>
          </a:p>
        </p:txBody>
      </p:sp>
      <p:pic>
        <p:nvPicPr>
          <p:cNvPr descr="leftset.png"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3" y="2304038"/>
            <a:ext cx="828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set.png" id="135" name="Google Shape;1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88" y="2322375"/>
            <a:ext cx="7905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36" name="Google Shape;1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446" y="348982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46 PM.png" id="137" name="Google Shape;1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800" y="2564625"/>
            <a:ext cx="1140064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38" name="Google Shape;13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8525" y="2098825"/>
            <a:ext cx="1511925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139" name="Google Shape;13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2124" y="2336676"/>
            <a:ext cx="1823725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40" name="Google Shape;1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171" y="348982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41" name="Google Shape;14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5462" y="2098825"/>
            <a:ext cx="1511925" cy="21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292850"/>
            <a:ext cx="8349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set: (no repetition) </a:t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228675"/>
            <a:ext cx="5432100" cy="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don’t stutter when we write a set!</a:t>
            </a:r>
            <a:endParaRPr/>
          </a:p>
        </p:txBody>
      </p:sp>
      <p:pic>
        <p:nvPicPr>
          <p:cNvPr descr="leftset.png"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13" y="2304038"/>
            <a:ext cx="828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set.png" id="149" name="Google Shape;1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2188" y="2322375"/>
            <a:ext cx="7905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50" name="Google Shape;15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446" y="348982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46 PM.png" id="151" name="Google Shape;15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800" y="2564625"/>
            <a:ext cx="1140064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52" name="Google Shape;15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8525" y="2098825"/>
            <a:ext cx="1511925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153" name="Google Shape;15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2124" y="2336676"/>
            <a:ext cx="1823725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54" name="Google Shape;1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171" y="348982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55" name="Google Shape;15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5462" y="2098825"/>
            <a:ext cx="1511925" cy="215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9"/>
          <p:cNvCxnSpPr/>
          <p:nvPr/>
        </p:nvCxnSpPr>
        <p:spPr>
          <a:xfrm>
            <a:off x="6262200" y="1884650"/>
            <a:ext cx="1814700" cy="2542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9"/>
          <p:cNvCxnSpPr/>
          <p:nvPr/>
        </p:nvCxnSpPr>
        <p:spPr>
          <a:xfrm flipH="1">
            <a:off x="6132575" y="1834775"/>
            <a:ext cx="1715100" cy="2582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ftset.png"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88" y="970488"/>
            <a:ext cx="828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set.png"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2338" y="1057875"/>
            <a:ext cx="7905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64" name="Google Shape;1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396" y="215627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46 PM.png" id="165" name="Google Shape;16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6900" y="1231075"/>
            <a:ext cx="1140064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66" name="Google Shape;16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4650" y="805025"/>
            <a:ext cx="1511925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167" name="Google Shape;16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5324" y="1003126"/>
            <a:ext cx="1823725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ftset.png"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25" y="3136688"/>
            <a:ext cx="828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set.png"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7675" y="3224075"/>
            <a:ext cx="7905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8.27.44 PM.png"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934" y="4322475"/>
            <a:ext cx="3714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46 PM.png" id="171" name="Google Shape;17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3150" y="3455150"/>
            <a:ext cx="1140064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72" name="Google Shape;17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9987" y="2895025"/>
            <a:ext cx="1511925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173" name="Google Shape;17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2862" y="3169326"/>
            <a:ext cx="1823725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174" name="Google Shape;17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2949" y="3750090"/>
            <a:ext cx="693335" cy="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292850"/>
            <a:ext cx="6369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set: (ORDER IS NOT IMPORTANT)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Cardinality:</a:t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We denote the number of elements of a set as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Screen Shot 2016-02-03 at 11.12.31 AM.png"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13" y="2057400"/>
            <a:ext cx="30003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descr="leftset.png"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163" y="980888"/>
            <a:ext cx="8286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set.png"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088" y="1093850"/>
            <a:ext cx="7905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13.46 PM.png" id="190" name="Google Shape;1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150" y="1241475"/>
            <a:ext cx="1140064" cy="141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gneck.png" id="191" name="Google Shape;1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3700" y="739225"/>
            <a:ext cx="1511925" cy="215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.png" id="192" name="Google Shape;19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1574" y="1013526"/>
            <a:ext cx="1823725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equals.png" id="193" name="Google Shape;19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550" y="1338925"/>
            <a:ext cx="1511925" cy="102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2-03 at 11.12.31 AM.png" id="194" name="Google Shape;19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0963" y="3227575"/>
            <a:ext cx="30003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1-28 at 9.09.56 PM.png" id="195" name="Google Shape;19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9799" y="3751077"/>
            <a:ext cx="693335" cy="5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6181575" y="3151375"/>
            <a:ext cx="10971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3</a:t>
            </a:r>
            <a:endParaRPr sz="9600"/>
          </a:p>
        </p:txBody>
      </p:sp>
      <p:pic>
        <p:nvPicPr>
          <p:cNvPr descr="Screen Shot 2016-01-28 at 8.27.44 PM.png" id="197" name="Google Shape;197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3646" y="2166675"/>
            <a:ext cx="371475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Subsets </a:t>
            </a:r>
            <a:endParaRPr/>
          </a:p>
        </p:txBody>
      </p:sp>
      <p:pic>
        <p:nvPicPr>
          <p:cNvPr descr="AsubsetB.png"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225" y="2422425"/>
            <a:ext cx="61531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11700" y="1228675"/>
            <a:ext cx="852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Definition:</a:t>
            </a:r>
            <a:r>
              <a:rPr lang="en"/>
              <a:t> A </a:t>
            </a:r>
            <a:r>
              <a:rPr b="1" lang="en"/>
              <a:t>subset</a:t>
            </a:r>
            <a:r>
              <a:rPr lang="en"/>
              <a:t> is made of </a:t>
            </a:r>
            <a:r>
              <a:rPr i="1" lang="en"/>
              <a:t>only</a:t>
            </a:r>
            <a:r>
              <a:rPr lang="en"/>
              <a:t> the elements of another set.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A is a subset of B we write: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